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2"/>
  </p:notesMasterIdLst>
  <p:sldIdLst>
    <p:sldId id="256" r:id="rId2"/>
    <p:sldId id="259"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2"/>
    <p:restoredTop sz="94678"/>
  </p:normalViewPr>
  <p:slideViewPr>
    <p:cSldViewPr snapToGrid="0" snapToObjects="1">
      <p:cViewPr varScale="1">
        <p:scale>
          <a:sx n="124" d="100"/>
          <a:sy n="124"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C8E98-B524-4EF6-B3A9-A3B841EDAF6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5C3287A-DC12-4E2B-8251-B083FC800439}">
      <dgm:prSet/>
      <dgm:spPr/>
      <dgm:t>
        <a:bodyPr/>
        <a:lstStyle/>
        <a:p>
          <a:r>
            <a:rPr lang="en-US" altLang="zh-CN" dirty="0"/>
            <a:t>F</a:t>
          </a:r>
          <a:r>
            <a:rPr lang="en-US" dirty="0"/>
            <a:t>inding the safest borough based on crime statistics</a:t>
          </a:r>
        </a:p>
      </dgm:t>
    </dgm:pt>
    <dgm:pt modelId="{55E2FB11-422D-45E8-890E-D7648A688550}" type="parTrans" cxnId="{B8E3CF6C-86BE-46B6-A045-1EDD95FB906B}">
      <dgm:prSet/>
      <dgm:spPr/>
      <dgm:t>
        <a:bodyPr/>
        <a:lstStyle/>
        <a:p>
          <a:endParaRPr lang="en-US"/>
        </a:p>
      </dgm:t>
    </dgm:pt>
    <dgm:pt modelId="{42374A53-34D4-4947-83E1-501F4A4CA2D7}" type="sibTrans" cxnId="{B8E3CF6C-86BE-46B6-A045-1EDD95FB906B}">
      <dgm:prSet/>
      <dgm:spPr/>
      <dgm:t>
        <a:bodyPr/>
        <a:lstStyle/>
        <a:p>
          <a:endParaRPr lang="en-US"/>
        </a:p>
      </dgm:t>
    </dgm:pt>
    <dgm:pt modelId="{EDFDE03A-17AA-40BB-A2BF-AF42A283C5CC}">
      <dgm:prSet/>
      <dgm:spPr/>
      <dgm:t>
        <a:bodyPr/>
        <a:lstStyle/>
        <a:p>
          <a:r>
            <a:rPr lang="en-US" altLang="zh-CN" dirty="0"/>
            <a:t>F</a:t>
          </a:r>
          <a:r>
            <a:rPr lang="en-US" dirty="0"/>
            <a:t>inding the most common venues</a:t>
          </a:r>
        </a:p>
      </dgm:t>
    </dgm:pt>
    <dgm:pt modelId="{835D7EA9-EEF2-4B03-B49C-7F17E87FC54A}" type="parTrans" cxnId="{F634B569-F013-4333-A3E4-F0ED50875200}">
      <dgm:prSet/>
      <dgm:spPr/>
      <dgm:t>
        <a:bodyPr/>
        <a:lstStyle/>
        <a:p>
          <a:endParaRPr lang="en-US"/>
        </a:p>
      </dgm:t>
    </dgm:pt>
    <dgm:pt modelId="{901DD26A-CEAF-4469-BE01-9A363EC42821}" type="sibTrans" cxnId="{F634B569-F013-4333-A3E4-F0ED50875200}">
      <dgm:prSet/>
      <dgm:spPr/>
      <dgm:t>
        <a:bodyPr/>
        <a:lstStyle/>
        <a:p>
          <a:endParaRPr lang="en-US"/>
        </a:p>
      </dgm:t>
    </dgm:pt>
    <dgm:pt modelId="{E71F0CB1-76DD-44A1-98E2-5EB8D62CD69F}">
      <dgm:prSet/>
      <dgm:spPr/>
      <dgm:t>
        <a:bodyPr/>
        <a:lstStyle/>
        <a:p>
          <a:r>
            <a:rPr lang="en-US" altLang="zh-CN" dirty="0"/>
            <a:t>C</a:t>
          </a:r>
          <a:r>
            <a:rPr lang="en-US" dirty="0"/>
            <a:t>hoosing the right neighborhood within the borough</a:t>
          </a:r>
        </a:p>
      </dgm:t>
    </dgm:pt>
    <dgm:pt modelId="{B60E514D-B96A-4361-8792-1048C7952C50}" type="parTrans" cxnId="{EC656C34-E697-4E96-A86D-5E7546C5BF09}">
      <dgm:prSet/>
      <dgm:spPr/>
      <dgm:t>
        <a:bodyPr/>
        <a:lstStyle/>
        <a:p>
          <a:endParaRPr lang="en-US"/>
        </a:p>
      </dgm:t>
    </dgm:pt>
    <dgm:pt modelId="{636166C9-C7F6-4454-8085-6F3D382EC8F4}" type="sibTrans" cxnId="{EC656C34-E697-4E96-A86D-5E7546C5BF09}">
      <dgm:prSet/>
      <dgm:spPr/>
      <dgm:t>
        <a:bodyPr/>
        <a:lstStyle/>
        <a:p>
          <a:endParaRPr lang="en-US"/>
        </a:p>
      </dgm:t>
    </dgm:pt>
    <dgm:pt modelId="{862432CD-E8FB-A343-A292-FAB1B133F65F}" type="pres">
      <dgm:prSet presAssocID="{F1EC8E98-B524-4EF6-B3A9-A3B841EDAF64}" presName="Name0" presStyleCnt="0">
        <dgm:presLayoutVars>
          <dgm:dir/>
          <dgm:animLvl val="lvl"/>
          <dgm:resizeHandles val="exact"/>
        </dgm:presLayoutVars>
      </dgm:prSet>
      <dgm:spPr/>
    </dgm:pt>
    <dgm:pt modelId="{3E734DCF-9F07-3844-9BD8-F2428DFCE9D1}" type="pres">
      <dgm:prSet presAssocID="{35C3287A-DC12-4E2B-8251-B083FC800439}" presName="linNode" presStyleCnt="0"/>
      <dgm:spPr/>
    </dgm:pt>
    <dgm:pt modelId="{3CADF5AD-D2D9-6740-9CA6-1584F41D8312}" type="pres">
      <dgm:prSet presAssocID="{35C3287A-DC12-4E2B-8251-B083FC800439}" presName="parentText" presStyleLbl="node1" presStyleIdx="0" presStyleCnt="3" custScaleX="135853">
        <dgm:presLayoutVars>
          <dgm:chMax val="1"/>
          <dgm:bulletEnabled val="1"/>
        </dgm:presLayoutVars>
      </dgm:prSet>
      <dgm:spPr/>
    </dgm:pt>
    <dgm:pt modelId="{38DA773A-4522-3440-BB9C-C8FBE80AF13C}" type="pres">
      <dgm:prSet presAssocID="{42374A53-34D4-4947-83E1-501F4A4CA2D7}" presName="sp" presStyleCnt="0"/>
      <dgm:spPr/>
    </dgm:pt>
    <dgm:pt modelId="{803EDDCD-08F2-0D42-91F9-FF5219F745CE}" type="pres">
      <dgm:prSet presAssocID="{EDFDE03A-17AA-40BB-A2BF-AF42A283C5CC}" presName="linNode" presStyleCnt="0"/>
      <dgm:spPr/>
    </dgm:pt>
    <dgm:pt modelId="{603DC4B1-2B7F-7040-BFEF-C9D147BB2D8B}" type="pres">
      <dgm:prSet presAssocID="{EDFDE03A-17AA-40BB-A2BF-AF42A283C5CC}" presName="parentText" presStyleLbl="node1" presStyleIdx="1" presStyleCnt="3" custScaleX="134718">
        <dgm:presLayoutVars>
          <dgm:chMax val="1"/>
          <dgm:bulletEnabled val="1"/>
        </dgm:presLayoutVars>
      </dgm:prSet>
      <dgm:spPr/>
    </dgm:pt>
    <dgm:pt modelId="{F201EBC8-0F92-E948-9CD0-66C3BD78EC9E}" type="pres">
      <dgm:prSet presAssocID="{901DD26A-CEAF-4469-BE01-9A363EC42821}" presName="sp" presStyleCnt="0"/>
      <dgm:spPr/>
    </dgm:pt>
    <dgm:pt modelId="{1EF14E1E-7897-CA45-9096-B1C9AAEC674A}" type="pres">
      <dgm:prSet presAssocID="{E71F0CB1-76DD-44A1-98E2-5EB8D62CD69F}" presName="linNode" presStyleCnt="0"/>
      <dgm:spPr/>
    </dgm:pt>
    <dgm:pt modelId="{FBA10176-163E-C843-AA76-FE54814148BF}" type="pres">
      <dgm:prSet presAssocID="{E71F0CB1-76DD-44A1-98E2-5EB8D62CD69F}" presName="parentText" presStyleLbl="node1" presStyleIdx="2" presStyleCnt="3" custScaleX="140393">
        <dgm:presLayoutVars>
          <dgm:chMax val="1"/>
          <dgm:bulletEnabled val="1"/>
        </dgm:presLayoutVars>
      </dgm:prSet>
      <dgm:spPr/>
    </dgm:pt>
  </dgm:ptLst>
  <dgm:cxnLst>
    <dgm:cxn modelId="{C3B34F0C-FA26-0C4A-82C7-F760B9162CB0}" type="presOf" srcId="{EDFDE03A-17AA-40BB-A2BF-AF42A283C5CC}" destId="{603DC4B1-2B7F-7040-BFEF-C9D147BB2D8B}" srcOrd="0" destOrd="0" presId="urn:microsoft.com/office/officeart/2005/8/layout/vList5"/>
    <dgm:cxn modelId="{EC656C34-E697-4E96-A86D-5E7546C5BF09}" srcId="{F1EC8E98-B524-4EF6-B3A9-A3B841EDAF64}" destId="{E71F0CB1-76DD-44A1-98E2-5EB8D62CD69F}" srcOrd="2" destOrd="0" parTransId="{B60E514D-B96A-4361-8792-1048C7952C50}" sibTransId="{636166C9-C7F6-4454-8085-6F3D382EC8F4}"/>
    <dgm:cxn modelId="{F634B569-F013-4333-A3E4-F0ED50875200}" srcId="{F1EC8E98-B524-4EF6-B3A9-A3B841EDAF64}" destId="{EDFDE03A-17AA-40BB-A2BF-AF42A283C5CC}" srcOrd="1" destOrd="0" parTransId="{835D7EA9-EEF2-4B03-B49C-7F17E87FC54A}" sibTransId="{901DD26A-CEAF-4469-BE01-9A363EC42821}"/>
    <dgm:cxn modelId="{B8E3CF6C-86BE-46B6-A045-1EDD95FB906B}" srcId="{F1EC8E98-B524-4EF6-B3A9-A3B841EDAF64}" destId="{35C3287A-DC12-4E2B-8251-B083FC800439}" srcOrd="0" destOrd="0" parTransId="{55E2FB11-422D-45E8-890E-D7648A688550}" sibTransId="{42374A53-34D4-4947-83E1-501F4A4CA2D7}"/>
    <dgm:cxn modelId="{86DFE679-322F-9B40-BF04-C48838358E43}" type="presOf" srcId="{35C3287A-DC12-4E2B-8251-B083FC800439}" destId="{3CADF5AD-D2D9-6740-9CA6-1584F41D8312}" srcOrd="0" destOrd="0" presId="urn:microsoft.com/office/officeart/2005/8/layout/vList5"/>
    <dgm:cxn modelId="{BDED32C3-94C5-2544-9BC6-4B519BED0CB6}" type="presOf" srcId="{F1EC8E98-B524-4EF6-B3A9-A3B841EDAF64}" destId="{862432CD-E8FB-A343-A292-FAB1B133F65F}" srcOrd="0" destOrd="0" presId="urn:microsoft.com/office/officeart/2005/8/layout/vList5"/>
    <dgm:cxn modelId="{FC4D51FA-61A1-1341-8BD0-68E1EE77A338}" type="presOf" srcId="{E71F0CB1-76DD-44A1-98E2-5EB8D62CD69F}" destId="{FBA10176-163E-C843-AA76-FE54814148BF}" srcOrd="0" destOrd="0" presId="urn:microsoft.com/office/officeart/2005/8/layout/vList5"/>
    <dgm:cxn modelId="{F0C08A60-DBEA-3C4F-963E-6539DB1DA37C}" type="presParOf" srcId="{862432CD-E8FB-A343-A292-FAB1B133F65F}" destId="{3E734DCF-9F07-3844-9BD8-F2428DFCE9D1}" srcOrd="0" destOrd="0" presId="urn:microsoft.com/office/officeart/2005/8/layout/vList5"/>
    <dgm:cxn modelId="{23C4971B-4B36-A440-B47F-0FE461377C01}" type="presParOf" srcId="{3E734DCF-9F07-3844-9BD8-F2428DFCE9D1}" destId="{3CADF5AD-D2D9-6740-9CA6-1584F41D8312}" srcOrd="0" destOrd="0" presId="urn:microsoft.com/office/officeart/2005/8/layout/vList5"/>
    <dgm:cxn modelId="{37E255F6-B0A4-3C4F-A329-62E632601522}" type="presParOf" srcId="{862432CD-E8FB-A343-A292-FAB1B133F65F}" destId="{38DA773A-4522-3440-BB9C-C8FBE80AF13C}" srcOrd="1" destOrd="0" presId="urn:microsoft.com/office/officeart/2005/8/layout/vList5"/>
    <dgm:cxn modelId="{E274BF01-CE05-AD43-93A0-380C5F5F3ADA}" type="presParOf" srcId="{862432CD-E8FB-A343-A292-FAB1B133F65F}" destId="{803EDDCD-08F2-0D42-91F9-FF5219F745CE}" srcOrd="2" destOrd="0" presId="urn:microsoft.com/office/officeart/2005/8/layout/vList5"/>
    <dgm:cxn modelId="{C717FBE4-0E95-4345-8110-1C8CFCB34F2C}" type="presParOf" srcId="{803EDDCD-08F2-0D42-91F9-FF5219F745CE}" destId="{603DC4B1-2B7F-7040-BFEF-C9D147BB2D8B}" srcOrd="0" destOrd="0" presId="urn:microsoft.com/office/officeart/2005/8/layout/vList5"/>
    <dgm:cxn modelId="{FC598B0F-6656-2E4F-B682-098F42115077}" type="presParOf" srcId="{862432CD-E8FB-A343-A292-FAB1B133F65F}" destId="{F201EBC8-0F92-E948-9CD0-66C3BD78EC9E}" srcOrd="3" destOrd="0" presId="urn:microsoft.com/office/officeart/2005/8/layout/vList5"/>
    <dgm:cxn modelId="{E68F7DB2-747B-AC41-9175-929677C7B076}" type="presParOf" srcId="{862432CD-E8FB-A343-A292-FAB1B133F65F}" destId="{1EF14E1E-7897-CA45-9096-B1C9AAEC674A}" srcOrd="4" destOrd="0" presId="urn:microsoft.com/office/officeart/2005/8/layout/vList5"/>
    <dgm:cxn modelId="{896FC765-0831-614F-87A0-806ECA70334B}" type="presParOf" srcId="{1EF14E1E-7897-CA45-9096-B1C9AAEC674A}" destId="{FBA10176-163E-C843-AA76-FE54814148BF}"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DF5AD-D2D9-6740-9CA6-1584F41D8312}">
      <dsp:nvSpPr>
        <dsp:cNvPr id="0" name=""/>
        <dsp:cNvSpPr/>
      </dsp:nvSpPr>
      <dsp:spPr>
        <a:xfrm>
          <a:off x="1243683" y="2415"/>
          <a:ext cx="2459634" cy="15945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F</a:t>
          </a:r>
          <a:r>
            <a:rPr lang="en-US" sz="2300" kern="1200" dirty="0"/>
            <a:t>inding the safest borough based on crime statistics</a:t>
          </a:r>
        </a:p>
      </dsp:txBody>
      <dsp:txXfrm>
        <a:off x="1321521" y="80253"/>
        <a:ext cx="2303958" cy="1438835"/>
      </dsp:txXfrm>
    </dsp:sp>
    <dsp:sp modelId="{603DC4B1-2B7F-7040-BFEF-C9D147BB2D8B}">
      <dsp:nvSpPr>
        <dsp:cNvPr id="0" name=""/>
        <dsp:cNvSpPr/>
      </dsp:nvSpPr>
      <dsp:spPr>
        <a:xfrm>
          <a:off x="1243683" y="1676653"/>
          <a:ext cx="2439085" cy="159451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F</a:t>
          </a:r>
          <a:r>
            <a:rPr lang="en-US" sz="2300" kern="1200" dirty="0"/>
            <a:t>inding the most common venues</a:t>
          </a:r>
        </a:p>
      </dsp:txBody>
      <dsp:txXfrm>
        <a:off x="1321521" y="1754491"/>
        <a:ext cx="2283409" cy="1438835"/>
      </dsp:txXfrm>
    </dsp:sp>
    <dsp:sp modelId="{FBA10176-163E-C843-AA76-FE54814148BF}">
      <dsp:nvSpPr>
        <dsp:cNvPr id="0" name=""/>
        <dsp:cNvSpPr/>
      </dsp:nvSpPr>
      <dsp:spPr>
        <a:xfrm>
          <a:off x="1243683" y="3350890"/>
          <a:ext cx="2541832" cy="159451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C</a:t>
          </a:r>
          <a:r>
            <a:rPr lang="en-US" sz="2200" kern="1200" dirty="0"/>
            <a:t>hoosing the right neighborhood within the borough</a:t>
          </a:r>
        </a:p>
      </dsp:txBody>
      <dsp:txXfrm>
        <a:off x="1321521" y="3428728"/>
        <a:ext cx="2386156" cy="143883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53034-45F3-9747-A128-2916C3DC698D}" type="datetimeFigureOut">
              <a:rPr lang="en-CN" smtClean="0"/>
              <a:t>2020/8/20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2D767-05DE-624B-8EF8-3F7200EBC1D9}" type="slidenum">
              <a:rPr lang="en-CN" smtClean="0"/>
              <a:t>‹#›</a:t>
            </a:fld>
            <a:endParaRPr lang="en-CN"/>
          </a:p>
        </p:txBody>
      </p:sp>
    </p:spTree>
    <p:extLst>
      <p:ext uri="{BB962C8B-B14F-4D97-AF65-F5344CB8AC3E}">
        <p14:creationId xmlns:p14="http://schemas.microsoft.com/office/powerpoint/2010/main" val="143409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FD62D767-05DE-624B-8EF8-3F7200EBC1D9}" type="slidenum">
              <a:rPr lang="en-CN" smtClean="0"/>
              <a:t>5</a:t>
            </a:fld>
            <a:endParaRPr lang="en-CN"/>
          </a:p>
        </p:txBody>
      </p:sp>
    </p:spTree>
    <p:extLst>
      <p:ext uri="{BB962C8B-B14F-4D97-AF65-F5344CB8AC3E}">
        <p14:creationId xmlns:p14="http://schemas.microsoft.com/office/powerpoint/2010/main" val="3989985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7A0D-2601-5E4F-B0AF-3BA094AD7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A69A2E55-4515-844D-9401-6408680C38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0D484A0-6DDB-8348-81B8-6D19A0BED489}"/>
              </a:ext>
            </a:extLst>
          </p:cNvPr>
          <p:cNvSpPr>
            <a:spLocks noGrp="1"/>
          </p:cNvSpPr>
          <p:nvPr>
            <p:ph type="dt" sz="half" idx="10"/>
          </p:nvPr>
        </p:nvSpPr>
        <p:spPr/>
        <p:txBody>
          <a:bodyPr/>
          <a:lstStyle/>
          <a:p>
            <a:fld id="{ECE11AE9-ED5F-8243-A437-9A20F78C1940}" type="datetime1">
              <a:rPr lang="en-US" smtClean="0"/>
              <a:t>8/20/20</a:t>
            </a:fld>
            <a:endParaRPr lang="en-US" dirty="0"/>
          </a:p>
        </p:txBody>
      </p:sp>
      <p:sp>
        <p:nvSpPr>
          <p:cNvPr id="5" name="Footer Placeholder 4">
            <a:extLst>
              <a:ext uri="{FF2B5EF4-FFF2-40B4-BE49-F238E27FC236}">
                <a16:creationId xmlns:a16="http://schemas.microsoft.com/office/drawing/2014/main" id="{FCB17D5A-FB52-2440-9E71-8128B71CD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39B28C-3148-5644-AA74-FC8BDB659E8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9690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72AB-28A1-6E4C-9CFD-F8D19E710EB9}"/>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8EF43A4-6464-D941-A810-54C86CB3A0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EA36D9F-F7FA-B042-A1D3-1097E320B8E6}"/>
              </a:ext>
            </a:extLst>
          </p:cNvPr>
          <p:cNvSpPr>
            <a:spLocks noGrp="1"/>
          </p:cNvSpPr>
          <p:nvPr>
            <p:ph type="dt" sz="half" idx="10"/>
          </p:nvPr>
        </p:nvSpPr>
        <p:spPr/>
        <p:txBody>
          <a:bodyPr/>
          <a:lstStyle/>
          <a:p>
            <a:fld id="{F4698ECB-BA5B-A24D-A714-1A1BCF6C7BBF}" type="datetime1">
              <a:rPr lang="en-US" smtClean="0"/>
              <a:t>8/20/20</a:t>
            </a:fld>
            <a:endParaRPr lang="en-US"/>
          </a:p>
        </p:txBody>
      </p:sp>
      <p:sp>
        <p:nvSpPr>
          <p:cNvPr id="5" name="Footer Placeholder 4">
            <a:extLst>
              <a:ext uri="{FF2B5EF4-FFF2-40B4-BE49-F238E27FC236}">
                <a16:creationId xmlns:a16="http://schemas.microsoft.com/office/drawing/2014/main" id="{39422B90-9F57-964D-B672-41D698F8A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7E0D9B-EE28-3345-A392-AD80A512D99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03016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4F0A3D-1486-9240-848A-6AB6B31D3D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EBA3E134-DAA7-BD4C-9C67-59075F657C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E24B72A-B6A0-934A-9F0C-FE3BE2FEC13F}"/>
              </a:ext>
            </a:extLst>
          </p:cNvPr>
          <p:cNvSpPr>
            <a:spLocks noGrp="1"/>
          </p:cNvSpPr>
          <p:nvPr>
            <p:ph type="dt" sz="half" idx="10"/>
          </p:nvPr>
        </p:nvSpPr>
        <p:spPr/>
        <p:txBody>
          <a:bodyPr/>
          <a:lstStyle/>
          <a:p>
            <a:fld id="{6E853CF0-0651-8C4B-BF9C-21C708D56B7E}" type="datetime1">
              <a:rPr lang="en-US" smtClean="0"/>
              <a:t>8/20/20</a:t>
            </a:fld>
            <a:endParaRPr lang="en-US"/>
          </a:p>
        </p:txBody>
      </p:sp>
      <p:sp>
        <p:nvSpPr>
          <p:cNvPr id="5" name="Footer Placeholder 4">
            <a:extLst>
              <a:ext uri="{FF2B5EF4-FFF2-40B4-BE49-F238E27FC236}">
                <a16:creationId xmlns:a16="http://schemas.microsoft.com/office/drawing/2014/main" id="{F8587431-73E9-214F-B267-EE2BCDCA2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C5E48-51F3-E54B-90F0-000A87044AA3}"/>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597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8734-F09F-814D-ADF0-83F462E73A11}"/>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3BD4EDE-249A-5548-A122-0B401B03FB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CE7B053-8B92-3944-A2A7-0E76358FCB66}"/>
              </a:ext>
            </a:extLst>
          </p:cNvPr>
          <p:cNvSpPr>
            <a:spLocks noGrp="1"/>
          </p:cNvSpPr>
          <p:nvPr>
            <p:ph type="dt" sz="half" idx="10"/>
          </p:nvPr>
        </p:nvSpPr>
        <p:spPr/>
        <p:txBody>
          <a:bodyPr/>
          <a:lstStyle/>
          <a:p>
            <a:fld id="{0D80EAC9-E03E-F844-A309-25928DBDCD21}" type="datetime1">
              <a:rPr lang="en-US" smtClean="0"/>
              <a:t>8/20/20</a:t>
            </a:fld>
            <a:endParaRPr lang="en-US"/>
          </a:p>
        </p:txBody>
      </p:sp>
      <p:sp>
        <p:nvSpPr>
          <p:cNvPr id="5" name="Footer Placeholder 4">
            <a:extLst>
              <a:ext uri="{FF2B5EF4-FFF2-40B4-BE49-F238E27FC236}">
                <a16:creationId xmlns:a16="http://schemas.microsoft.com/office/drawing/2014/main" id="{6E2561A6-564E-3047-8873-3FA678C8E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688ED-794B-2340-9512-EC2D419C36C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1932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7F9D-0122-414F-9F78-BBEBB77260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8F158062-820A-8C40-832F-CEF1D7D95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1B2A49-EBB2-2D42-9972-FDECB9E089DB}"/>
              </a:ext>
            </a:extLst>
          </p:cNvPr>
          <p:cNvSpPr>
            <a:spLocks noGrp="1"/>
          </p:cNvSpPr>
          <p:nvPr>
            <p:ph type="dt" sz="half" idx="10"/>
          </p:nvPr>
        </p:nvSpPr>
        <p:spPr/>
        <p:txBody>
          <a:bodyPr/>
          <a:lstStyle/>
          <a:p>
            <a:fld id="{89815D89-B313-D943-A022-57E159BD46AB}" type="datetime1">
              <a:rPr lang="en-US" smtClean="0"/>
              <a:t>8/20/20</a:t>
            </a:fld>
            <a:endParaRPr lang="en-US"/>
          </a:p>
        </p:txBody>
      </p:sp>
      <p:sp>
        <p:nvSpPr>
          <p:cNvPr id="5" name="Footer Placeholder 4">
            <a:extLst>
              <a:ext uri="{FF2B5EF4-FFF2-40B4-BE49-F238E27FC236}">
                <a16:creationId xmlns:a16="http://schemas.microsoft.com/office/drawing/2014/main" id="{7B7B66A1-F9AC-844E-9F9E-B49CFA64F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C046B-5251-4343-9669-5BBF74516A4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35349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F262B-C533-DE4D-AC6B-0426DEBD104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0F40BCA2-063B-8042-9F0A-D2380D6DF9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75602F00-E7B3-FC40-B0FE-5C26E1E49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04B504C0-C8AD-BA4E-A496-CDC993CDF7AE}"/>
              </a:ext>
            </a:extLst>
          </p:cNvPr>
          <p:cNvSpPr>
            <a:spLocks noGrp="1"/>
          </p:cNvSpPr>
          <p:nvPr>
            <p:ph type="dt" sz="half" idx="10"/>
          </p:nvPr>
        </p:nvSpPr>
        <p:spPr/>
        <p:txBody>
          <a:bodyPr/>
          <a:lstStyle/>
          <a:p>
            <a:fld id="{80B7167E-B032-7249-AEEC-2287FC12F443}" type="datetime1">
              <a:rPr lang="en-US" smtClean="0"/>
              <a:t>8/20/20</a:t>
            </a:fld>
            <a:endParaRPr lang="en-US"/>
          </a:p>
        </p:txBody>
      </p:sp>
      <p:sp>
        <p:nvSpPr>
          <p:cNvPr id="6" name="Footer Placeholder 5">
            <a:extLst>
              <a:ext uri="{FF2B5EF4-FFF2-40B4-BE49-F238E27FC236}">
                <a16:creationId xmlns:a16="http://schemas.microsoft.com/office/drawing/2014/main" id="{3ECE1FC4-0D08-6341-85E4-00BB46C5B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9CFBF9-960B-C741-8B50-A15731D7BAE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78192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24EB-F342-4A47-B092-532B16572D1E}"/>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F328A23-15E7-A84A-976C-453E15D1B5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41F7B-E2E0-C045-80C1-FB61D4E91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21E5A4F8-C4E5-0745-AB7B-7DB691146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EE250B-D7DB-5F48-852C-FC0C118C0E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3BC4E337-0686-ED4C-9DB0-5DB321086730}"/>
              </a:ext>
            </a:extLst>
          </p:cNvPr>
          <p:cNvSpPr>
            <a:spLocks noGrp="1"/>
          </p:cNvSpPr>
          <p:nvPr>
            <p:ph type="dt" sz="half" idx="10"/>
          </p:nvPr>
        </p:nvSpPr>
        <p:spPr/>
        <p:txBody>
          <a:bodyPr/>
          <a:lstStyle/>
          <a:p>
            <a:fld id="{F800E343-F405-1B4A-A922-9DA84ED6BE05}" type="datetime1">
              <a:rPr lang="en-US" smtClean="0"/>
              <a:t>8/20/20</a:t>
            </a:fld>
            <a:endParaRPr lang="en-US"/>
          </a:p>
        </p:txBody>
      </p:sp>
      <p:sp>
        <p:nvSpPr>
          <p:cNvPr id="8" name="Footer Placeholder 7">
            <a:extLst>
              <a:ext uri="{FF2B5EF4-FFF2-40B4-BE49-F238E27FC236}">
                <a16:creationId xmlns:a16="http://schemas.microsoft.com/office/drawing/2014/main" id="{8F4EB9BC-B13A-8040-BF72-B3FD25178C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7E653E-609D-164D-B131-140FCD1D6853}"/>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406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B80E-6C97-C74A-A0CB-BB5002143E56}"/>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6B1986EB-E1CD-7147-8B22-515747D7FBEE}"/>
              </a:ext>
            </a:extLst>
          </p:cNvPr>
          <p:cNvSpPr>
            <a:spLocks noGrp="1"/>
          </p:cNvSpPr>
          <p:nvPr>
            <p:ph type="dt" sz="half" idx="10"/>
          </p:nvPr>
        </p:nvSpPr>
        <p:spPr/>
        <p:txBody>
          <a:bodyPr/>
          <a:lstStyle/>
          <a:p>
            <a:fld id="{E82D4204-5665-3640-A000-613A5C7794AF}" type="datetime1">
              <a:rPr lang="en-US" smtClean="0"/>
              <a:t>8/20/20</a:t>
            </a:fld>
            <a:endParaRPr lang="en-US"/>
          </a:p>
        </p:txBody>
      </p:sp>
      <p:sp>
        <p:nvSpPr>
          <p:cNvPr id="4" name="Footer Placeholder 3">
            <a:extLst>
              <a:ext uri="{FF2B5EF4-FFF2-40B4-BE49-F238E27FC236}">
                <a16:creationId xmlns:a16="http://schemas.microsoft.com/office/drawing/2014/main" id="{DD3866A6-9E9C-F343-9B8C-8CF5D0CC9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3E48F-D08C-9045-87AA-7BC0C8F064E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35743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012513-862A-CC44-BF3E-D6CC316CB9E9}"/>
              </a:ext>
            </a:extLst>
          </p:cNvPr>
          <p:cNvSpPr>
            <a:spLocks noGrp="1"/>
          </p:cNvSpPr>
          <p:nvPr>
            <p:ph type="dt" sz="half" idx="10"/>
          </p:nvPr>
        </p:nvSpPr>
        <p:spPr/>
        <p:txBody>
          <a:bodyPr/>
          <a:lstStyle/>
          <a:p>
            <a:fld id="{E4D2A9BE-CB5D-014B-B9D2-C6F6473D3340}" type="datetime1">
              <a:rPr lang="en-US" smtClean="0"/>
              <a:t>8/20/20</a:t>
            </a:fld>
            <a:endParaRPr lang="en-US"/>
          </a:p>
        </p:txBody>
      </p:sp>
      <p:sp>
        <p:nvSpPr>
          <p:cNvPr id="3" name="Footer Placeholder 2">
            <a:extLst>
              <a:ext uri="{FF2B5EF4-FFF2-40B4-BE49-F238E27FC236}">
                <a16:creationId xmlns:a16="http://schemas.microsoft.com/office/drawing/2014/main" id="{99BAE002-FC4A-7641-B284-F13C95EF3D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ABF67-A13C-8449-A7B3-A845826D8CC3}"/>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2287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D831-EE1B-8342-B235-5A7D55E5D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19D2549A-8310-9545-89FE-386A6ECCFD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90DFDCF8-F181-464C-8452-BC389A69A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B4585C-F828-0946-A82A-CF241443D9C7}"/>
              </a:ext>
            </a:extLst>
          </p:cNvPr>
          <p:cNvSpPr>
            <a:spLocks noGrp="1"/>
          </p:cNvSpPr>
          <p:nvPr>
            <p:ph type="dt" sz="half" idx="10"/>
          </p:nvPr>
        </p:nvSpPr>
        <p:spPr/>
        <p:txBody>
          <a:bodyPr/>
          <a:lstStyle/>
          <a:p>
            <a:fld id="{ECE87282-DF05-2141-83D7-F2D5F5D35A61}" type="datetime1">
              <a:rPr lang="en-US" smtClean="0"/>
              <a:t>8/20/20</a:t>
            </a:fld>
            <a:endParaRPr lang="en-US"/>
          </a:p>
        </p:txBody>
      </p:sp>
      <p:sp>
        <p:nvSpPr>
          <p:cNvPr id="6" name="Footer Placeholder 5">
            <a:extLst>
              <a:ext uri="{FF2B5EF4-FFF2-40B4-BE49-F238E27FC236}">
                <a16:creationId xmlns:a16="http://schemas.microsoft.com/office/drawing/2014/main" id="{48D200BB-2AC2-FF4A-8C8F-7683CDEDDC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814493-FC23-944F-8B51-DDE26CF551F7}"/>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70152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2024-E106-A44B-974F-2DA6447AF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B56FC8FB-95F8-0A4E-B66E-FFC786A6EE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F513805D-FB07-7444-97DE-D4A6F2A6B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EEBFCD-0C3B-1E48-A707-B9179ED761A3}"/>
              </a:ext>
            </a:extLst>
          </p:cNvPr>
          <p:cNvSpPr>
            <a:spLocks noGrp="1"/>
          </p:cNvSpPr>
          <p:nvPr>
            <p:ph type="dt" sz="half" idx="10"/>
          </p:nvPr>
        </p:nvSpPr>
        <p:spPr/>
        <p:txBody>
          <a:bodyPr/>
          <a:lstStyle/>
          <a:p>
            <a:fld id="{E8B5DB07-F115-B94C-8CEF-BBD8E6A89CA9}" type="datetime1">
              <a:rPr lang="en-US" smtClean="0"/>
              <a:t>8/20/20</a:t>
            </a:fld>
            <a:endParaRPr lang="en-US" dirty="0"/>
          </a:p>
        </p:txBody>
      </p:sp>
      <p:sp>
        <p:nvSpPr>
          <p:cNvPr id="6" name="Footer Placeholder 5">
            <a:extLst>
              <a:ext uri="{FF2B5EF4-FFF2-40B4-BE49-F238E27FC236}">
                <a16:creationId xmlns:a16="http://schemas.microsoft.com/office/drawing/2014/main" id="{AF5C343F-2162-264E-A946-71BE1D13A0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75FBD4-A98A-464B-A4F9-508398D25876}"/>
              </a:ext>
            </a:extLst>
          </p:cNvPr>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01041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61B82-3859-704D-9D49-F985B7B70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049426F5-D226-4843-8AAB-CF206990A4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13E7FE1-F718-5A49-B597-64E877978F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2C25C-C1A5-1F46-939B-FA67A7E925D4}" type="datetime1">
              <a:rPr lang="en-US" smtClean="0"/>
              <a:t>8/20/20</a:t>
            </a:fld>
            <a:endParaRPr lang="en-US" dirty="0"/>
          </a:p>
        </p:txBody>
      </p:sp>
      <p:sp>
        <p:nvSpPr>
          <p:cNvPr id="5" name="Footer Placeholder 4">
            <a:extLst>
              <a:ext uri="{FF2B5EF4-FFF2-40B4-BE49-F238E27FC236}">
                <a16:creationId xmlns:a16="http://schemas.microsoft.com/office/drawing/2014/main" id="{A292880E-BEFE-EE48-B14D-D8B6BB67D8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DB61691-07F4-EC49-B619-98051DA41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00169132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1996FB0F-43EB-8344-9CD4-0CECF971026B}"/>
              </a:ext>
            </a:extLst>
          </p:cNvPr>
          <p:cNvSpPr>
            <a:spLocks noGrp="1"/>
          </p:cNvSpPr>
          <p:nvPr>
            <p:ph type="ctrTitle"/>
          </p:nvPr>
        </p:nvSpPr>
        <p:spPr>
          <a:xfrm>
            <a:off x="726056" y="2381962"/>
            <a:ext cx="3658053" cy="1786515"/>
          </a:xfrm>
        </p:spPr>
        <p:txBody>
          <a:bodyPr anchor="t">
            <a:normAutofit/>
          </a:bodyPr>
          <a:lstStyle/>
          <a:p>
            <a:pPr algn="l"/>
            <a:r>
              <a:rPr lang="en-US" sz="4100" dirty="0">
                <a:solidFill>
                  <a:srgbClr val="FFFFFF"/>
                </a:solidFill>
              </a:rPr>
              <a:t>The Battle of the Neighborhoods</a:t>
            </a:r>
            <a:endParaRPr lang="en-CN" sz="4100" dirty="0">
              <a:solidFill>
                <a:srgbClr val="FFFFFF"/>
              </a:solidFill>
            </a:endParaRPr>
          </a:p>
        </p:txBody>
      </p:sp>
      <p:sp>
        <p:nvSpPr>
          <p:cNvPr id="3" name="Subtitle 2">
            <a:extLst>
              <a:ext uri="{FF2B5EF4-FFF2-40B4-BE49-F238E27FC236}">
                <a16:creationId xmlns:a16="http://schemas.microsoft.com/office/drawing/2014/main" id="{885CB02D-1C31-6643-ABC6-BEB8A762FEC2}"/>
              </a:ext>
            </a:extLst>
          </p:cNvPr>
          <p:cNvSpPr>
            <a:spLocks noGrp="1"/>
          </p:cNvSpPr>
          <p:nvPr>
            <p:ph type="subTitle" idx="1"/>
          </p:nvPr>
        </p:nvSpPr>
        <p:spPr>
          <a:xfrm>
            <a:off x="879297" y="5156215"/>
            <a:ext cx="3658053" cy="955111"/>
          </a:xfrm>
        </p:spPr>
        <p:txBody>
          <a:bodyPr anchor="b">
            <a:normAutofit/>
          </a:bodyPr>
          <a:lstStyle/>
          <a:p>
            <a:pPr algn="l"/>
            <a:r>
              <a:rPr lang="en-US" sz="1800" dirty="0">
                <a:solidFill>
                  <a:srgbClr val="FFFFFF"/>
                </a:solidFill>
              </a:rPr>
              <a:t>CC YAN</a:t>
            </a:r>
          </a:p>
          <a:p>
            <a:pPr algn="l"/>
            <a:r>
              <a:rPr lang="en-US" sz="1800" dirty="0">
                <a:solidFill>
                  <a:srgbClr val="FFFFFF"/>
                </a:solidFill>
              </a:rPr>
              <a:t>AUG/20/2020</a:t>
            </a:r>
            <a:endParaRPr lang="en-CN" sz="1800" dirty="0">
              <a:solidFill>
                <a:srgbClr val="FFFFFF"/>
              </a:solidFill>
            </a:endParaRPr>
          </a:p>
        </p:txBody>
      </p:sp>
      <p:sp>
        <p:nvSpPr>
          <p:cNvPr id="28" name="Rectangle 27">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304E797-7BF2-4549-86B5-2008226B8267}"/>
              </a:ext>
            </a:extLst>
          </p:cNvPr>
          <p:cNvPicPr>
            <a:picLocks noChangeAspect="1"/>
          </p:cNvPicPr>
          <p:nvPr/>
        </p:nvPicPr>
        <p:blipFill rotWithShape="1">
          <a:blip r:embed="rId3"/>
          <a:srcRect l="18042" r="14047"/>
          <a:stretch/>
        </p:blipFill>
        <p:spPr>
          <a:xfrm>
            <a:off x="6832070" y="743798"/>
            <a:ext cx="3645141" cy="5367528"/>
          </a:xfrm>
          <a:custGeom>
            <a:avLst/>
            <a:gdLst/>
            <a:ahLst/>
            <a:cxnLst/>
            <a:rect l="l" t="t" r="r" b="b"/>
            <a:pathLst>
              <a:path w="5017317" h="5380277">
                <a:moveTo>
                  <a:pt x="0" y="0"/>
                </a:moveTo>
                <a:lnTo>
                  <a:pt x="5017317" y="0"/>
                </a:lnTo>
                <a:lnTo>
                  <a:pt x="5017317" y="5380277"/>
                </a:lnTo>
                <a:lnTo>
                  <a:pt x="0" y="5380277"/>
                </a:lnTo>
                <a:close/>
              </a:path>
            </a:pathLst>
          </a:custGeom>
        </p:spPr>
      </p:pic>
      <p:sp>
        <p:nvSpPr>
          <p:cNvPr id="5" name="Slide Number Placeholder 4">
            <a:extLst>
              <a:ext uri="{FF2B5EF4-FFF2-40B4-BE49-F238E27FC236}">
                <a16:creationId xmlns:a16="http://schemas.microsoft.com/office/drawing/2014/main" id="{128F3AFE-2E6E-A74E-90DA-A84BCB5D36F4}"/>
              </a:ext>
            </a:extLst>
          </p:cNvPr>
          <p:cNvSpPr>
            <a:spLocks noGrp="1"/>
          </p:cNvSpPr>
          <p:nvPr>
            <p:ph type="sldNum" sz="quarter" idx="12"/>
          </p:nvPr>
        </p:nvSpPr>
        <p:spPr/>
        <p:txBody>
          <a:bodyPr/>
          <a:lstStyle/>
          <a:p>
            <a:fld id="{A7CD31F4-64FA-4BA0-9498-67783267A8C8}" type="slidenum">
              <a:rPr lang="en-US" smtClean="0"/>
              <a:t>1</a:t>
            </a:fld>
            <a:endParaRPr lang="en-US"/>
          </a:p>
        </p:txBody>
      </p:sp>
    </p:spTree>
    <p:extLst>
      <p:ext uri="{BB962C8B-B14F-4D97-AF65-F5344CB8AC3E}">
        <p14:creationId xmlns:p14="http://schemas.microsoft.com/office/powerpoint/2010/main" val="166014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4211EA22-641C-B64E-8C56-3B6B43BD9D0F}"/>
              </a:ext>
            </a:extLst>
          </p:cNvPr>
          <p:cNvSpPr>
            <a:spLocks noGrp="1"/>
          </p:cNvSpPr>
          <p:nvPr>
            <p:ph type="title"/>
          </p:nvPr>
        </p:nvSpPr>
        <p:spPr>
          <a:xfrm>
            <a:off x="753925" y="2076450"/>
            <a:ext cx="10684151" cy="1345134"/>
          </a:xfrm>
        </p:spPr>
        <p:txBody>
          <a:bodyPr vert="horz" lIns="91440" tIns="45720" rIns="91440" bIns="45720" rtlCol="0" anchor="ctr">
            <a:normAutofit/>
          </a:bodyPr>
          <a:lstStyle/>
          <a:p>
            <a:pPr algn="ctr"/>
            <a:r>
              <a:rPr lang="en-US" altLang="zh-CN" sz="5600" kern="1200" dirty="0">
                <a:solidFill>
                  <a:srgbClr val="FFFFFF"/>
                </a:solidFill>
                <a:latin typeface="+mj-lt"/>
                <a:ea typeface="+mj-ea"/>
                <a:cs typeface="+mj-cs"/>
              </a:rPr>
              <a:t>THANK YOU</a:t>
            </a:r>
            <a:r>
              <a:rPr lang="zh-CN" altLang="en-US" sz="5600" kern="1200" dirty="0">
                <a:solidFill>
                  <a:srgbClr val="FFFFFF"/>
                </a:solidFill>
                <a:latin typeface="+mj-lt"/>
                <a:ea typeface="+mj-ea"/>
                <a:cs typeface="+mj-cs"/>
              </a:rPr>
              <a:t> </a:t>
            </a:r>
            <a:r>
              <a:rPr lang="en-US" altLang="zh-CN" sz="5600" kern="1200" dirty="0">
                <a:solidFill>
                  <a:srgbClr val="FFFFFF"/>
                </a:solidFill>
                <a:latin typeface="+mj-lt"/>
                <a:ea typeface="+mj-ea"/>
                <a:cs typeface="+mj-cs"/>
              </a:rPr>
              <a:t>!</a:t>
            </a:r>
            <a:endParaRPr lang="en-US" sz="56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440C082F-FA47-A840-97DB-5A412818467C}"/>
              </a:ext>
            </a:extLst>
          </p:cNvPr>
          <p:cNvSpPr>
            <a:spLocks noGrp="1"/>
          </p:cNvSpPr>
          <p:nvPr>
            <p:ph type="sldNum" sz="quarter" idx="12"/>
          </p:nvPr>
        </p:nvSpPr>
        <p:spPr>
          <a:xfrm>
            <a:off x="10867348" y="6223702"/>
            <a:ext cx="570728" cy="314067"/>
          </a:xfrm>
        </p:spPr>
        <p:txBody>
          <a:bodyPr vert="horz" lIns="91440" tIns="45720" rIns="91440" bIns="45720" rtlCol="0" anchor="ctr">
            <a:normAutofit/>
          </a:bodyPr>
          <a:lstStyle/>
          <a:p>
            <a:pPr>
              <a:spcAft>
                <a:spcPts val="600"/>
              </a:spcAft>
            </a:pPr>
            <a:fld id="{A7CD31F4-64FA-4BA0-9498-67783267A8C8}" type="slidenum">
              <a:rPr lang="en-US" sz="1000">
                <a:solidFill>
                  <a:srgbClr val="898989"/>
                </a:solidFill>
              </a:rPr>
              <a:pPr>
                <a:spcAft>
                  <a:spcPts val="600"/>
                </a:spcAft>
              </a:pPr>
              <a:t>10</a:t>
            </a:fld>
            <a:endParaRPr lang="en-US" sz="1000">
              <a:solidFill>
                <a:srgbClr val="898989"/>
              </a:solidFill>
            </a:endParaRPr>
          </a:p>
        </p:txBody>
      </p:sp>
    </p:spTree>
    <p:extLst>
      <p:ext uri="{BB962C8B-B14F-4D97-AF65-F5344CB8AC3E}">
        <p14:creationId xmlns:p14="http://schemas.microsoft.com/office/powerpoint/2010/main" val="893393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EC05E17-8780-C641-962F-FE4ABB08CDE6}"/>
              </a:ext>
            </a:extLst>
          </p:cNvPr>
          <p:cNvSpPr>
            <a:spLocks noGrp="1"/>
          </p:cNvSpPr>
          <p:nvPr>
            <p:ph type="title"/>
          </p:nvPr>
        </p:nvSpPr>
        <p:spPr>
          <a:xfrm>
            <a:off x="1179226" y="826680"/>
            <a:ext cx="9833548" cy="1325563"/>
          </a:xfrm>
        </p:spPr>
        <p:txBody>
          <a:bodyPr>
            <a:normAutofit/>
          </a:bodyPr>
          <a:lstStyle/>
          <a:p>
            <a:pPr algn="ctr"/>
            <a:r>
              <a:rPr lang="en-US" altLang="zh-CN" sz="4000" dirty="0">
                <a:solidFill>
                  <a:srgbClr val="FFFFFF"/>
                </a:solidFill>
              </a:rPr>
              <a:t>A</a:t>
            </a:r>
            <a:r>
              <a:rPr lang="en-US" sz="4000" dirty="0">
                <a:solidFill>
                  <a:srgbClr val="FFFFFF"/>
                </a:solidFill>
              </a:rPr>
              <a:t> safe and secure location for opening </a:t>
            </a:r>
            <a:r>
              <a:rPr lang="en-US" altLang="zh-CN" sz="4000" dirty="0">
                <a:solidFill>
                  <a:srgbClr val="FFFFFF"/>
                </a:solidFill>
              </a:rPr>
              <a:t>a</a:t>
            </a:r>
            <a:r>
              <a:rPr lang="zh-CN" altLang="en-US" sz="4000" dirty="0">
                <a:solidFill>
                  <a:srgbClr val="FFFFFF"/>
                </a:solidFill>
              </a:rPr>
              <a:t> </a:t>
            </a:r>
            <a:r>
              <a:rPr lang="en-US" altLang="zh-CN" sz="4000" dirty="0">
                <a:solidFill>
                  <a:srgbClr val="FFFFFF"/>
                </a:solidFill>
              </a:rPr>
              <a:t>Convenience Store</a:t>
            </a:r>
            <a:r>
              <a:rPr lang="zh-CN" altLang="en-US" sz="4000" dirty="0">
                <a:solidFill>
                  <a:srgbClr val="FFFFFF"/>
                </a:solidFill>
              </a:rPr>
              <a:t> </a:t>
            </a:r>
            <a:r>
              <a:rPr lang="en-US" altLang="zh-CN" sz="4000" dirty="0">
                <a:solidFill>
                  <a:srgbClr val="FFFFFF"/>
                </a:solidFill>
              </a:rPr>
              <a:t>in Vancouver, Canada</a:t>
            </a:r>
            <a:endParaRPr lang="en-CN" sz="4000" dirty="0">
              <a:solidFill>
                <a:srgbClr val="FFFFFF"/>
              </a:solidFill>
            </a:endParaRPr>
          </a:p>
        </p:txBody>
      </p:sp>
      <p:sp>
        <p:nvSpPr>
          <p:cNvPr id="3" name="Content Placeholder 2">
            <a:extLst>
              <a:ext uri="{FF2B5EF4-FFF2-40B4-BE49-F238E27FC236}">
                <a16:creationId xmlns:a16="http://schemas.microsoft.com/office/drawing/2014/main" id="{D024C774-3C8B-004E-8409-E9FB963F0F41}"/>
              </a:ext>
            </a:extLst>
          </p:cNvPr>
          <p:cNvSpPr>
            <a:spLocks noGrp="1"/>
          </p:cNvSpPr>
          <p:nvPr>
            <p:ph idx="1"/>
          </p:nvPr>
        </p:nvSpPr>
        <p:spPr>
          <a:xfrm>
            <a:off x="1179226" y="3092969"/>
            <a:ext cx="9833548" cy="3246185"/>
          </a:xfrm>
        </p:spPr>
        <p:txBody>
          <a:bodyPr>
            <a:normAutofit/>
          </a:bodyPr>
          <a:lstStyle/>
          <a:p>
            <a:r>
              <a:rPr lang="en-US" sz="2400" dirty="0">
                <a:solidFill>
                  <a:srgbClr val="000000"/>
                </a:solidFill>
              </a:rPr>
              <a:t>The first task would be to choose the safest borough by analyzing crime data for opening a convenience store and short listing a neighborhood, where convenience stores are not amongst the most common venues, and yet as close to the city as possible, especially in the living areas. </a:t>
            </a:r>
          </a:p>
          <a:p>
            <a:r>
              <a:rPr lang="en-US" sz="2400" dirty="0">
                <a:solidFill>
                  <a:srgbClr val="000000"/>
                </a:solidFill>
              </a:rPr>
              <a:t>We will make use of our data science tools to analyze data and focus on the safest borough and explore its neighborhoods and the 10 most common venues in each neighborhood so that </a:t>
            </a:r>
            <a:r>
              <a:rPr lang="en-US" sz="2400" dirty="0">
                <a:solidFill>
                  <a:schemeClr val="accent1"/>
                </a:solidFill>
              </a:rPr>
              <a:t>the best neighborhood where convenience store is not amongst the most common venue can be selected</a:t>
            </a:r>
            <a:r>
              <a:rPr lang="en-US" sz="2400" dirty="0">
                <a:solidFill>
                  <a:srgbClr val="000000"/>
                </a:solidFill>
              </a:rPr>
              <a:t>.</a:t>
            </a:r>
          </a:p>
          <a:p>
            <a:endParaRPr lang="en-CN" sz="2000" dirty="0">
              <a:solidFill>
                <a:srgbClr val="000000"/>
              </a:solidFill>
            </a:endParaRPr>
          </a:p>
        </p:txBody>
      </p:sp>
      <p:sp>
        <p:nvSpPr>
          <p:cNvPr id="4" name="Slide Number Placeholder 3">
            <a:extLst>
              <a:ext uri="{FF2B5EF4-FFF2-40B4-BE49-F238E27FC236}">
                <a16:creationId xmlns:a16="http://schemas.microsoft.com/office/drawing/2014/main" id="{02AC7BC4-D6FF-AF4F-B400-5BF765CFB72D}"/>
              </a:ext>
            </a:extLst>
          </p:cNvPr>
          <p:cNvSpPr>
            <a:spLocks noGrp="1"/>
          </p:cNvSpPr>
          <p:nvPr>
            <p:ph type="sldNum" sz="quarter" idx="12"/>
          </p:nvPr>
        </p:nvSpPr>
        <p:spPr/>
        <p:txBody>
          <a:bodyPr/>
          <a:lstStyle/>
          <a:p>
            <a:fld id="{A7CD31F4-64FA-4BA0-9498-67783267A8C8}" type="slidenum">
              <a:rPr lang="en-US" smtClean="0"/>
              <a:t>2</a:t>
            </a:fld>
            <a:endParaRPr lang="en-US"/>
          </a:p>
        </p:txBody>
      </p:sp>
    </p:spTree>
    <p:extLst>
      <p:ext uri="{BB962C8B-B14F-4D97-AF65-F5344CB8AC3E}">
        <p14:creationId xmlns:p14="http://schemas.microsoft.com/office/powerpoint/2010/main" val="319360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57D4A72-F4F1-498A-B083-59E8C50B7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C7FF3303-6FC3-4637-A201-B4CCC1C992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220636" cy="6858000"/>
          </a:xfrm>
          <a:prstGeom prst="rect">
            <a:avLst/>
          </a:prstGeom>
        </p:spPr>
      </p:pic>
      <p:sp>
        <p:nvSpPr>
          <p:cNvPr id="2" name="Title 1">
            <a:extLst>
              <a:ext uri="{FF2B5EF4-FFF2-40B4-BE49-F238E27FC236}">
                <a16:creationId xmlns:a16="http://schemas.microsoft.com/office/drawing/2014/main" id="{4EFC952C-0CB5-984B-8739-BB70A28E747F}"/>
              </a:ext>
            </a:extLst>
          </p:cNvPr>
          <p:cNvSpPr>
            <a:spLocks noGrp="1"/>
          </p:cNvSpPr>
          <p:nvPr>
            <p:ph type="title"/>
          </p:nvPr>
        </p:nvSpPr>
        <p:spPr>
          <a:xfrm>
            <a:off x="475692" y="1941042"/>
            <a:ext cx="4558645" cy="2820908"/>
          </a:xfrm>
        </p:spPr>
        <p:txBody>
          <a:bodyPr>
            <a:normAutofit/>
          </a:bodyPr>
          <a:lstStyle/>
          <a:p>
            <a:r>
              <a:rPr lang="en-US" altLang="zh-CN" sz="4000" dirty="0">
                <a:solidFill>
                  <a:srgbClr val="FFFFFF"/>
                </a:solidFill>
              </a:rPr>
              <a:t>The</a:t>
            </a:r>
            <a:r>
              <a:rPr lang="zh-CN" altLang="en-US" sz="4000" dirty="0">
                <a:solidFill>
                  <a:srgbClr val="FFFFFF"/>
                </a:solidFill>
              </a:rPr>
              <a:t> </a:t>
            </a:r>
            <a:r>
              <a:rPr lang="en-US" altLang="zh-CN" sz="4000" dirty="0">
                <a:solidFill>
                  <a:srgbClr val="FFFFFF"/>
                </a:solidFill>
              </a:rPr>
              <a:t>da</a:t>
            </a:r>
            <a:r>
              <a:rPr lang="en-US" sz="4000" dirty="0">
                <a:solidFill>
                  <a:srgbClr val="FFFFFF"/>
                </a:solidFill>
              </a:rPr>
              <a:t>ta</a:t>
            </a:r>
            <a:r>
              <a:rPr lang="zh-CN" altLang="en-US" sz="4000" dirty="0">
                <a:solidFill>
                  <a:srgbClr val="FFFFFF"/>
                </a:solidFill>
              </a:rPr>
              <a:t> </a:t>
            </a:r>
            <a:r>
              <a:rPr lang="en-US" altLang="zh-CN" sz="4000" dirty="0">
                <a:solidFill>
                  <a:srgbClr val="FFFFFF"/>
                </a:solidFill>
              </a:rPr>
              <a:t>we</a:t>
            </a:r>
            <a:r>
              <a:rPr lang="zh-CN" altLang="en-US" sz="4000" dirty="0">
                <a:solidFill>
                  <a:srgbClr val="FFFFFF"/>
                </a:solidFill>
              </a:rPr>
              <a:t> </a:t>
            </a:r>
            <a:r>
              <a:rPr lang="en-US" altLang="zh-CN" sz="4000" dirty="0">
                <a:solidFill>
                  <a:srgbClr val="FFFFFF"/>
                </a:solidFill>
              </a:rPr>
              <a:t>need</a:t>
            </a:r>
            <a:endParaRPr lang="en-CN" sz="4000" dirty="0">
              <a:solidFill>
                <a:srgbClr val="FFFFFF"/>
              </a:solidFill>
            </a:endParaRPr>
          </a:p>
        </p:txBody>
      </p:sp>
      <p:graphicFrame>
        <p:nvGraphicFramePr>
          <p:cNvPr id="33" name="Content Placeholder 2">
            <a:extLst>
              <a:ext uri="{FF2B5EF4-FFF2-40B4-BE49-F238E27FC236}">
                <a16:creationId xmlns:a16="http://schemas.microsoft.com/office/drawing/2014/main" id="{92ECE14F-18E2-40D3-B248-598DEF3E34D7}"/>
              </a:ext>
            </a:extLst>
          </p:cNvPr>
          <p:cNvGraphicFramePr>
            <a:graphicFrameLocks noGrp="1"/>
          </p:cNvGraphicFramePr>
          <p:nvPr>
            <p:ph idx="1"/>
            <p:extLst>
              <p:ext uri="{D42A27DB-BD31-4B8C-83A1-F6EECF244321}">
                <p14:modId xmlns:p14="http://schemas.microsoft.com/office/powerpoint/2010/main" val="877016980"/>
              </p:ext>
            </p:extLst>
          </p:nvPr>
        </p:nvGraphicFramePr>
        <p:xfrm>
          <a:off x="6355080" y="955653"/>
          <a:ext cx="5029200" cy="494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AD4DCA0-A99B-AD4B-BCA0-A1FFBE2A3B30}"/>
              </a:ext>
            </a:extLst>
          </p:cNvPr>
          <p:cNvSpPr>
            <a:spLocks noGrp="1"/>
          </p:cNvSpPr>
          <p:nvPr>
            <p:ph type="sldNum" sz="quarter" idx="12"/>
          </p:nvPr>
        </p:nvSpPr>
        <p:spPr/>
        <p:txBody>
          <a:bodyPr/>
          <a:lstStyle/>
          <a:p>
            <a:fld id="{A7CD31F4-64FA-4BA0-9498-67783267A8C8}" type="slidenum">
              <a:rPr lang="en-US" smtClean="0"/>
              <a:t>3</a:t>
            </a:fld>
            <a:endParaRPr lang="en-US"/>
          </a:p>
        </p:txBody>
      </p:sp>
    </p:spTree>
    <p:extLst>
      <p:ext uri="{BB962C8B-B14F-4D97-AF65-F5344CB8AC3E}">
        <p14:creationId xmlns:p14="http://schemas.microsoft.com/office/powerpoint/2010/main" val="3171030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7317565-D09C-7541-BCD6-1615A35C5880}"/>
              </a:ext>
            </a:extLst>
          </p:cNvPr>
          <p:cNvPicPr>
            <a:picLocks noChangeAspect="1"/>
          </p:cNvPicPr>
          <p:nvPr/>
        </p:nvPicPr>
        <p:blipFill>
          <a:blip r:embed="rId3"/>
          <a:stretch>
            <a:fillRect/>
          </a:stretch>
        </p:blipFill>
        <p:spPr>
          <a:xfrm>
            <a:off x="1028700" y="2895600"/>
            <a:ext cx="5092700" cy="30988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408629D-70EF-9E45-9982-0C214A92486E}"/>
              </a:ext>
            </a:extLst>
          </p:cNvPr>
          <p:cNvPicPr>
            <a:picLocks noChangeAspect="1"/>
          </p:cNvPicPr>
          <p:nvPr/>
        </p:nvPicPr>
        <p:blipFill>
          <a:blip r:embed="rId4"/>
          <a:stretch>
            <a:fillRect/>
          </a:stretch>
        </p:blipFill>
        <p:spPr>
          <a:xfrm>
            <a:off x="6184900" y="2895600"/>
            <a:ext cx="4940300" cy="3098800"/>
          </a:xfrm>
          <a:prstGeom prst="rect">
            <a:avLst/>
          </a:prstGeom>
        </p:spPr>
      </p:pic>
      <p:sp>
        <p:nvSpPr>
          <p:cNvPr id="2" name="Title 1">
            <a:extLst>
              <a:ext uri="{FF2B5EF4-FFF2-40B4-BE49-F238E27FC236}">
                <a16:creationId xmlns:a16="http://schemas.microsoft.com/office/drawing/2014/main" id="{063A5655-CC58-9943-9EF2-553B67FD8C04}"/>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Exploratory data analyzes</a:t>
            </a:r>
            <a:endParaRPr lang="en-CN" sz="4000">
              <a:solidFill>
                <a:srgbClr val="FFFFFF"/>
              </a:solidFill>
            </a:endParaRPr>
          </a:p>
        </p:txBody>
      </p:sp>
      <p:sp>
        <p:nvSpPr>
          <p:cNvPr id="10" name="Slide Number Placeholder 9">
            <a:extLst>
              <a:ext uri="{FF2B5EF4-FFF2-40B4-BE49-F238E27FC236}">
                <a16:creationId xmlns:a16="http://schemas.microsoft.com/office/drawing/2014/main" id="{73FA45D6-BF39-6D45-A520-18424FE0A446}"/>
              </a:ext>
            </a:extLst>
          </p:cNvPr>
          <p:cNvSpPr>
            <a:spLocks noGrp="1"/>
          </p:cNvSpPr>
          <p:nvPr>
            <p:ph type="sldNum" sz="quarter" idx="12"/>
          </p:nvPr>
        </p:nvSpPr>
        <p:spPr>
          <a:xfrm>
            <a:off x="10825930" y="6223702"/>
            <a:ext cx="570728" cy="314067"/>
          </a:xfrm>
        </p:spPr>
        <p:txBody>
          <a:bodyPr>
            <a:normAutofit/>
          </a:bodyPr>
          <a:lstStyle/>
          <a:p>
            <a:pPr>
              <a:spcAft>
                <a:spcPts val="600"/>
              </a:spcAft>
            </a:pPr>
            <a:fld id="{A7CD31F4-64FA-4BA0-9498-67783267A8C8}" type="slidenum">
              <a:rPr lang="en-US" sz="1000">
                <a:solidFill>
                  <a:srgbClr val="898989"/>
                </a:solidFill>
              </a:rPr>
              <a:pPr>
                <a:spcAft>
                  <a:spcPts val="600"/>
                </a:spcAft>
              </a:pPr>
              <a:t>4</a:t>
            </a:fld>
            <a:endParaRPr lang="en-US" sz="1000">
              <a:solidFill>
                <a:srgbClr val="898989"/>
              </a:solidFill>
            </a:endParaRPr>
          </a:p>
        </p:txBody>
      </p:sp>
    </p:spTree>
    <p:extLst>
      <p:ext uri="{BB962C8B-B14F-4D97-AF65-F5344CB8AC3E}">
        <p14:creationId xmlns:p14="http://schemas.microsoft.com/office/powerpoint/2010/main" val="271698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F9EECA2-C756-493D-AE5E-90C0BE756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B436C0-362B-694B-8308-34A51C0FDCEF}"/>
              </a:ext>
            </a:extLst>
          </p:cNvPr>
          <p:cNvSpPr txBox="1"/>
          <p:nvPr/>
        </p:nvSpPr>
        <p:spPr>
          <a:xfrm>
            <a:off x="369477" y="731611"/>
            <a:ext cx="5849193" cy="199383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tx1"/>
                </a:solidFill>
                <a:latin typeface="+mj-lt"/>
                <a:ea typeface="+mj-ea"/>
                <a:cs typeface="+mj-cs"/>
              </a:rPr>
              <a:t>South Vancouver </a:t>
            </a:r>
            <a:endParaRPr lang="en-US" sz="3200" dirty="0">
              <a:latin typeface="+mj-lt"/>
              <a:ea typeface="+mj-ea"/>
              <a:cs typeface="+mj-cs"/>
            </a:endParaRPr>
          </a:p>
          <a:p>
            <a:pPr algn="ctr">
              <a:lnSpc>
                <a:spcPct val="90000"/>
              </a:lnSpc>
              <a:spcBef>
                <a:spcPct val="0"/>
              </a:spcBef>
              <a:spcAft>
                <a:spcPts val="600"/>
              </a:spcAft>
            </a:pPr>
            <a:r>
              <a:rPr lang="en-US" sz="3200" kern="1200" dirty="0">
                <a:solidFill>
                  <a:schemeClr val="tx1"/>
                </a:solidFill>
                <a:latin typeface="+mj-lt"/>
                <a:ea typeface="+mj-ea"/>
                <a:cs typeface="+mj-cs"/>
              </a:rPr>
              <a:t>the lowest crimes</a:t>
            </a:r>
            <a:r>
              <a:rPr lang="en-US" altLang="zh-CN" sz="3200" kern="1200" dirty="0">
                <a:solidFill>
                  <a:schemeClr val="tx1"/>
                </a:solidFill>
                <a:latin typeface="+mj-lt"/>
                <a:ea typeface="+mj-ea"/>
                <a:cs typeface="+mj-cs"/>
              </a:rPr>
              <a:t> and </a:t>
            </a:r>
            <a:r>
              <a:rPr lang="en-US" sz="3200" kern="1200" dirty="0">
                <a:solidFill>
                  <a:schemeClr val="tx1"/>
                </a:solidFill>
                <a:latin typeface="+mj-lt"/>
                <a:ea typeface="+mj-ea"/>
                <a:cs typeface="+mj-cs"/>
              </a:rPr>
              <a:t>very little number of neighborhoods</a:t>
            </a:r>
          </a:p>
          <a:p>
            <a:pPr algn="ctr">
              <a:lnSpc>
                <a:spcPct val="90000"/>
              </a:lnSpc>
              <a:spcBef>
                <a:spcPct val="0"/>
              </a:spcBef>
              <a:spcAft>
                <a:spcPts val="600"/>
              </a:spcAft>
            </a:pPr>
            <a:endParaRPr lang="en-US" sz="3200" kern="1200" dirty="0">
              <a:solidFill>
                <a:schemeClr val="tx1"/>
              </a:solidFill>
              <a:latin typeface="+mj-lt"/>
              <a:ea typeface="+mj-ea"/>
              <a:cs typeface="+mj-cs"/>
            </a:endParaRPr>
          </a:p>
        </p:txBody>
      </p:sp>
      <p:pic>
        <p:nvPicPr>
          <p:cNvPr id="6" name="Content Placeholder 5" descr="A screenshot of a cell phone&#10;&#10;Description automatically generated">
            <a:extLst>
              <a:ext uri="{FF2B5EF4-FFF2-40B4-BE49-F238E27FC236}">
                <a16:creationId xmlns:a16="http://schemas.microsoft.com/office/drawing/2014/main" id="{12BD8A97-3177-874B-BFF2-5CB516894EC5}"/>
              </a:ext>
            </a:extLst>
          </p:cNvPr>
          <p:cNvPicPr>
            <a:picLocks noGrp="1" noChangeAspect="1"/>
          </p:cNvPicPr>
          <p:nvPr>
            <p:ph idx="1"/>
          </p:nvPr>
        </p:nvPicPr>
        <p:blipFill rotWithShape="1">
          <a:blip r:embed="rId3"/>
          <a:srcRect r="3448" b="-3"/>
          <a:stretch/>
        </p:blipFill>
        <p:spPr>
          <a:xfrm>
            <a:off x="6795930" y="236305"/>
            <a:ext cx="5026593" cy="321486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FB904B2-964C-8C41-B380-1C47FA623F9D}"/>
              </a:ext>
            </a:extLst>
          </p:cNvPr>
          <p:cNvPicPr>
            <a:picLocks noChangeAspect="1"/>
          </p:cNvPicPr>
          <p:nvPr/>
        </p:nvPicPr>
        <p:blipFill rotWithShape="1">
          <a:blip r:embed="rId4"/>
          <a:srcRect r="16438" b="-1"/>
          <a:stretch/>
        </p:blipFill>
        <p:spPr>
          <a:xfrm>
            <a:off x="-2" y="3451173"/>
            <a:ext cx="6818654" cy="3406829"/>
          </a:xfrm>
          <a:prstGeom prst="rect">
            <a:avLst/>
          </a:prstGeom>
        </p:spPr>
      </p:pic>
      <p:sp>
        <p:nvSpPr>
          <p:cNvPr id="16" name="Rectangle 15">
            <a:extLst>
              <a:ext uri="{FF2B5EF4-FFF2-40B4-BE49-F238E27FC236}">
                <a16:creationId xmlns:a16="http://schemas.microsoft.com/office/drawing/2014/main" id="{24726E46-0A95-4CE6-80B3-2C7406BD5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846589-3EED-4DB2-A497-C9938D7B2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419907"/>
            <a:ext cx="12192001"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A284FEB-9631-5A48-8DF5-7709CE03DA7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7CD31F4-64FA-4BA0-9498-67783267A8C8}" type="slidenum">
              <a:rPr lang="en-US" smtClean="0"/>
              <a:pPr>
                <a:spcAft>
                  <a:spcPts val="600"/>
                </a:spcAft>
              </a:pPr>
              <a:t>5</a:t>
            </a:fld>
            <a:endParaRPr lang="en-US"/>
          </a:p>
        </p:txBody>
      </p:sp>
      <p:sp>
        <p:nvSpPr>
          <p:cNvPr id="10" name="TextBox 9">
            <a:extLst>
              <a:ext uri="{FF2B5EF4-FFF2-40B4-BE49-F238E27FC236}">
                <a16:creationId xmlns:a16="http://schemas.microsoft.com/office/drawing/2014/main" id="{5C42A0B6-570C-5E45-8E05-067CA5BB1076}"/>
              </a:ext>
            </a:extLst>
          </p:cNvPr>
          <p:cNvSpPr txBox="1"/>
          <p:nvPr/>
        </p:nvSpPr>
        <p:spPr>
          <a:xfrm>
            <a:off x="7032927" y="4381311"/>
            <a:ext cx="4986082" cy="1354217"/>
          </a:xfrm>
          <a:prstGeom prst="rect">
            <a:avLst/>
          </a:prstGeom>
          <a:noFill/>
        </p:spPr>
        <p:txBody>
          <a:bodyPr wrap="square" rtlCol="0">
            <a:spAutoFit/>
          </a:bodyPr>
          <a:lstStyle/>
          <a:p>
            <a:pPr algn="ctr"/>
            <a:r>
              <a:rPr lang="en-US" sz="3200" dirty="0">
                <a:latin typeface="+mj-lt"/>
                <a:ea typeface="+mj-ea"/>
                <a:cs typeface="+mj-cs"/>
              </a:rPr>
              <a:t>West Side</a:t>
            </a:r>
          </a:p>
          <a:p>
            <a:pPr algn="ctr"/>
            <a:r>
              <a:rPr lang="en-US" altLang="zh-CN" sz="3200" dirty="0">
                <a:latin typeface="+mj-lt"/>
                <a:ea typeface="+mj-ea"/>
                <a:cs typeface="+mj-cs"/>
              </a:rPr>
              <a:t>Enough </a:t>
            </a:r>
            <a:r>
              <a:rPr lang="en-US" sz="3200" dirty="0">
                <a:latin typeface="+mj-lt"/>
                <a:ea typeface="+mj-ea"/>
                <a:cs typeface="+mj-cs"/>
              </a:rPr>
              <a:t>neighborhoods</a:t>
            </a:r>
          </a:p>
          <a:p>
            <a:endParaRPr lang="en-CN" dirty="0"/>
          </a:p>
        </p:txBody>
      </p:sp>
    </p:spTree>
    <p:extLst>
      <p:ext uri="{BB962C8B-B14F-4D97-AF65-F5344CB8AC3E}">
        <p14:creationId xmlns:p14="http://schemas.microsoft.com/office/powerpoint/2010/main" val="1153121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F5BA36E3-E3ED-EA4D-A393-8900222D32EE}"/>
              </a:ext>
            </a:extLst>
          </p:cNvPr>
          <p:cNvPicPr>
            <a:picLocks noChangeAspect="1"/>
          </p:cNvPicPr>
          <p:nvPr/>
        </p:nvPicPr>
        <p:blipFill rotWithShape="1">
          <a:blip r:embed="rId2">
            <a:alphaModFix amt="40000"/>
          </a:blip>
          <a:srcRect t="4799" b="9650"/>
          <a:stretch/>
        </p:blipFill>
        <p:spPr>
          <a:xfrm>
            <a:off x="2" y="10"/>
            <a:ext cx="12191997" cy="6857990"/>
          </a:xfrm>
          <a:prstGeom prst="rect">
            <a:avLst/>
          </a:prstGeom>
        </p:spPr>
      </p:pic>
      <p:sp>
        <p:nvSpPr>
          <p:cNvPr id="2" name="Title 1">
            <a:extLst>
              <a:ext uri="{FF2B5EF4-FFF2-40B4-BE49-F238E27FC236}">
                <a16:creationId xmlns:a16="http://schemas.microsoft.com/office/drawing/2014/main" id="{CB650B47-1319-6B49-882E-AD31D9E25742}"/>
              </a:ext>
            </a:extLst>
          </p:cNvPr>
          <p:cNvSpPr>
            <a:spLocks noGrp="1"/>
          </p:cNvSpPr>
          <p:nvPr>
            <p:ph type="title"/>
          </p:nvPr>
        </p:nvSpPr>
        <p:spPr>
          <a:xfrm>
            <a:off x="2982505" y="1887194"/>
            <a:ext cx="7010018" cy="2288225"/>
          </a:xfrm>
        </p:spPr>
        <p:txBody>
          <a:bodyPr vert="horz" lIns="91440" tIns="45720" rIns="91440" bIns="45720" rtlCol="0" anchor="b">
            <a:normAutofit/>
          </a:bodyPr>
          <a:lstStyle/>
          <a:p>
            <a:r>
              <a:rPr lang="en-US" altLang="zh-CN" sz="4500" dirty="0"/>
              <a:t>U</a:t>
            </a:r>
            <a:r>
              <a:rPr lang="en-US" sz="4500" dirty="0"/>
              <a:t>se Folium to plot Vancouver City's West Side Borough and its Neighborhoods</a:t>
            </a:r>
          </a:p>
        </p:txBody>
      </p:sp>
      <p:sp>
        <p:nvSpPr>
          <p:cNvPr id="13"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Slide Number Placeholder 3">
            <a:extLst>
              <a:ext uri="{FF2B5EF4-FFF2-40B4-BE49-F238E27FC236}">
                <a16:creationId xmlns:a16="http://schemas.microsoft.com/office/drawing/2014/main" id="{5A951BED-3EBD-194E-93D0-85AD0876E09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defRPr/>
            </a:pPr>
            <a:fld id="{A7CD31F4-64FA-4BA0-9498-67783267A8C8}" type="slidenum">
              <a:rPr lang="en-US">
                <a:solidFill>
                  <a:schemeClr val="bg1"/>
                </a:solidFill>
                <a:latin typeface="Calibri" panose="020F0502020204030204"/>
              </a:rPr>
              <a:pPr algn="ctr">
                <a:spcAft>
                  <a:spcPts val="600"/>
                </a:spcAft>
                <a:defRPr/>
              </a:pPr>
              <a:t>6</a:t>
            </a:fld>
            <a:endParaRPr lang="en-US">
              <a:solidFill>
                <a:schemeClr val="bg1"/>
              </a:solidFill>
              <a:latin typeface="Calibri" panose="020F0502020204030204"/>
            </a:endParaRPr>
          </a:p>
        </p:txBody>
      </p:sp>
    </p:spTree>
    <p:extLst>
      <p:ext uri="{BB962C8B-B14F-4D97-AF65-F5344CB8AC3E}">
        <p14:creationId xmlns:p14="http://schemas.microsoft.com/office/powerpoint/2010/main" val="22457184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3858C0-CCC5-49A8-8FDA-82BAEEE41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E73C386-7D31-4D0F-9EEC-BC2A67FC92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7D379B-0842-4203-A23B-FABED51E1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66E97-E93C-E847-808D-5485879458BA}"/>
              </a:ext>
            </a:extLst>
          </p:cNvPr>
          <p:cNvSpPr>
            <a:spLocks noGrp="1"/>
          </p:cNvSpPr>
          <p:nvPr>
            <p:ph type="title"/>
          </p:nvPr>
        </p:nvSpPr>
        <p:spPr>
          <a:xfrm>
            <a:off x="6494656" y="2188395"/>
            <a:ext cx="4609177" cy="2095853"/>
          </a:xfrm>
        </p:spPr>
        <p:txBody>
          <a:bodyPr vert="horz" lIns="91440" tIns="45720" rIns="91440" bIns="45720" rtlCol="0" anchor="b">
            <a:normAutofit/>
          </a:bodyPr>
          <a:lstStyle/>
          <a:p>
            <a:pPr algn="ctr"/>
            <a:r>
              <a:rPr lang="en-US" sz="4800" dirty="0"/>
              <a:t>5 most common venues across neighborhoods</a:t>
            </a:r>
          </a:p>
        </p:txBody>
      </p:sp>
      <p:sp>
        <p:nvSpPr>
          <p:cNvPr id="19" name="Rectangle 18">
            <a:extLst>
              <a:ext uri="{FF2B5EF4-FFF2-40B4-BE49-F238E27FC236}">
                <a16:creationId xmlns:a16="http://schemas.microsoft.com/office/drawing/2014/main" id="{EBD1E24A-BF09-4A6C-AAD2-AE3FCA215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13" y="-1550"/>
            <a:ext cx="3051858" cy="7191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8" name="Picture 7" descr="A picture containing text, receipt&#10;&#10;Description automatically generated">
            <a:extLst>
              <a:ext uri="{FF2B5EF4-FFF2-40B4-BE49-F238E27FC236}">
                <a16:creationId xmlns:a16="http://schemas.microsoft.com/office/drawing/2014/main" id="{0348CC81-61C8-AD40-980A-E89941CFB41A}"/>
              </a:ext>
            </a:extLst>
          </p:cNvPr>
          <p:cNvPicPr>
            <a:picLocks noChangeAspect="1"/>
          </p:cNvPicPr>
          <p:nvPr/>
        </p:nvPicPr>
        <p:blipFill>
          <a:blip r:embed="rId2"/>
          <a:stretch>
            <a:fillRect/>
          </a:stretch>
        </p:blipFill>
        <p:spPr>
          <a:xfrm>
            <a:off x="209171" y="687444"/>
            <a:ext cx="2644943" cy="5425524"/>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506DA4D9-1EB0-3742-94EA-7AAF189A5C91}"/>
              </a:ext>
            </a:extLst>
          </p:cNvPr>
          <p:cNvPicPr>
            <a:picLocks noChangeAspect="1"/>
          </p:cNvPicPr>
          <p:nvPr/>
        </p:nvPicPr>
        <p:blipFill>
          <a:blip r:embed="rId3"/>
          <a:stretch>
            <a:fillRect/>
          </a:stretch>
        </p:blipFill>
        <p:spPr>
          <a:xfrm>
            <a:off x="3728554" y="701465"/>
            <a:ext cx="1948140" cy="5411503"/>
          </a:xfrm>
          <a:prstGeom prst="rect">
            <a:avLst/>
          </a:prstGeom>
        </p:spPr>
      </p:pic>
      <p:cxnSp>
        <p:nvCxnSpPr>
          <p:cNvPr id="21" name="Straight Connector 20">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A54BD807-2D70-A14E-A11F-4085903C1D60}"/>
              </a:ext>
            </a:extLst>
          </p:cNvPr>
          <p:cNvSpPr>
            <a:spLocks noGrp="1"/>
          </p:cNvSpPr>
          <p:nvPr>
            <p:ph type="sldNum" sz="quarter" idx="12"/>
          </p:nvPr>
        </p:nvSpPr>
        <p:spPr>
          <a:xfrm>
            <a:off x="11361690" y="-4"/>
            <a:ext cx="833392" cy="686990"/>
          </a:xfrm>
        </p:spPr>
        <p:txBody>
          <a:bodyPr vert="horz" lIns="91440" tIns="45720" rIns="91440" bIns="45720" rtlCol="0" anchor="ctr">
            <a:normAutofit/>
          </a:bodyPr>
          <a:lstStyle/>
          <a:p>
            <a:pPr algn="ctr">
              <a:spcAft>
                <a:spcPts val="600"/>
              </a:spcAft>
            </a:pPr>
            <a:fld id="{A7CD31F4-64FA-4BA0-9498-67783267A8C8}" type="slidenum">
              <a:rPr lang="en-US" smtClean="0"/>
              <a:pPr algn="ctr">
                <a:spcAft>
                  <a:spcPts val="600"/>
                </a:spcAft>
              </a:pPr>
              <a:t>7</a:t>
            </a:fld>
            <a:endParaRPr lang="en-US"/>
          </a:p>
        </p:txBody>
      </p:sp>
      <p:cxnSp>
        <p:nvCxnSpPr>
          <p:cNvPr id="23" name="Straight Connector 22">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3983C6A-56A5-4E61-A5AF-EEA9556C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80640" y="6142997"/>
            <a:ext cx="3051858" cy="7191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6588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93B9F8F8-7EF9-9648-BFE6-AC08FC821259}"/>
              </a:ext>
            </a:extLst>
          </p:cNvPr>
          <p:cNvSpPr>
            <a:spLocks noGrp="1"/>
          </p:cNvSpPr>
          <p:nvPr>
            <p:ph type="title"/>
          </p:nvPr>
        </p:nvSpPr>
        <p:spPr>
          <a:xfrm>
            <a:off x="2253329" y="337609"/>
            <a:ext cx="2513881" cy="1773936"/>
          </a:xfrm>
        </p:spPr>
        <p:txBody>
          <a:bodyPr vert="horz" lIns="91440" tIns="45720" rIns="91440" bIns="45720" rtlCol="0" anchor="ctr">
            <a:normAutofit/>
          </a:bodyPr>
          <a:lstStyle/>
          <a:p>
            <a:r>
              <a:rPr lang="en-US" sz="4000" dirty="0">
                <a:solidFill>
                  <a:srgbClr val="FFFFFF"/>
                </a:solidFill>
              </a:rPr>
              <a:t>Modelling</a:t>
            </a:r>
          </a:p>
        </p:txBody>
      </p:sp>
      <p:sp>
        <p:nvSpPr>
          <p:cNvPr id="9" name="TextBox 8">
            <a:extLst>
              <a:ext uri="{FF2B5EF4-FFF2-40B4-BE49-F238E27FC236}">
                <a16:creationId xmlns:a16="http://schemas.microsoft.com/office/drawing/2014/main" id="{6F4C9923-6F63-0443-AB59-52432D6750E3}"/>
              </a:ext>
            </a:extLst>
          </p:cNvPr>
          <p:cNvSpPr txBox="1"/>
          <p:nvPr/>
        </p:nvSpPr>
        <p:spPr>
          <a:xfrm>
            <a:off x="6355641" y="338328"/>
            <a:ext cx="5029200" cy="1773936"/>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rgbClr val="FFFFFF"/>
                </a:solidFill>
              </a:rPr>
              <a:t>K - means clustering</a:t>
            </a:r>
          </a:p>
        </p:txBody>
      </p:sp>
      <p:sp>
        <p:nvSpPr>
          <p:cNvPr id="40" name="Rectangle 39">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map&#10;&#10;Description automatically generated">
            <a:extLst>
              <a:ext uri="{FF2B5EF4-FFF2-40B4-BE49-F238E27FC236}">
                <a16:creationId xmlns:a16="http://schemas.microsoft.com/office/drawing/2014/main" id="{2DC70325-71B1-904B-83F7-11BA4C91BE4E}"/>
              </a:ext>
            </a:extLst>
          </p:cNvPr>
          <p:cNvPicPr>
            <a:picLocks noGrp="1" noChangeAspect="1"/>
          </p:cNvPicPr>
          <p:nvPr>
            <p:ph idx="1"/>
          </p:nvPr>
        </p:nvPicPr>
        <p:blipFill>
          <a:blip r:embed="rId3"/>
          <a:stretch>
            <a:fillRect/>
          </a:stretch>
        </p:blipFill>
        <p:spPr>
          <a:xfrm>
            <a:off x="9274539" y="173778"/>
            <a:ext cx="2513881" cy="19922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83C3A09-1C0D-FD4A-B8D9-3B08A4D888C8}"/>
              </a:ext>
            </a:extLst>
          </p:cNvPr>
          <p:cNvPicPr>
            <a:picLocks noChangeAspect="1"/>
          </p:cNvPicPr>
          <p:nvPr/>
        </p:nvPicPr>
        <p:blipFill>
          <a:blip r:embed="rId4"/>
          <a:stretch>
            <a:fillRect/>
          </a:stretch>
        </p:blipFill>
        <p:spPr>
          <a:xfrm>
            <a:off x="384878" y="3712581"/>
            <a:ext cx="11419195" cy="1884168"/>
          </a:xfrm>
          <a:prstGeom prst="rect">
            <a:avLst/>
          </a:prstGeom>
        </p:spPr>
      </p:pic>
      <p:sp>
        <p:nvSpPr>
          <p:cNvPr id="4" name="Slide Number Placeholder 3">
            <a:extLst>
              <a:ext uri="{FF2B5EF4-FFF2-40B4-BE49-F238E27FC236}">
                <a16:creationId xmlns:a16="http://schemas.microsoft.com/office/drawing/2014/main" id="{82C0A7FB-880C-1F4C-A425-0CFABCD3E194}"/>
              </a:ext>
            </a:extLst>
          </p:cNvPr>
          <p:cNvSpPr>
            <a:spLocks noGrp="1"/>
          </p:cNvSpPr>
          <p:nvPr>
            <p:ph type="sldNum" sz="quarter" idx="12"/>
          </p:nvPr>
        </p:nvSpPr>
        <p:spPr>
          <a:xfrm>
            <a:off x="10817352" y="6223702"/>
            <a:ext cx="570728" cy="314067"/>
          </a:xfrm>
        </p:spPr>
        <p:txBody>
          <a:bodyPr vert="horz" lIns="91440" tIns="45720" rIns="91440" bIns="45720" rtlCol="0" anchor="ctr">
            <a:normAutofit/>
          </a:bodyPr>
          <a:lstStyle/>
          <a:p>
            <a:pPr>
              <a:spcAft>
                <a:spcPts val="600"/>
              </a:spcAft>
            </a:pPr>
            <a:fld id="{A7CD31F4-64FA-4BA0-9498-67783267A8C8}" type="slidenum">
              <a:rPr lang="en-US" sz="1100">
                <a:solidFill>
                  <a:srgbClr val="898989"/>
                </a:solidFill>
              </a:rPr>
              <a:pPr>
                <a:spcAft>
                  <a:spcPts val="600"/>
                </a:spcAft>
              </a:pPr>
              <a:t>8</a:t>
            </a:fld>
            <a:endParaRPr lang="en-US" sz="1100">
              <a:solidFill>
                <a:srgbClr val="898989"/>
              </a:solidFill>
            </a:endParaRPr>
          </a:p>
        </p:txBody>
      </p:sp>
    </p:spTree>
    <p:extLst>
      <p:ext uri="{BB962C8B-B14F-4D97-AF65-F5344CB8AC3E}">
        <p14:creationId xmlns:p14="http://schemas.microsoft.com/office/powerpoint/2010/main" val="233969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B31FE60-49A1-6E48-8F98-272314839510}"/>
              </a:ext>
            </a:extLst>
          </p:cNvPr>
          <p:cNvSpPr>
            <a:spLocks noGrp="1"/>
          </p:cNvSpPr>
          <p:nvPr>
            <p:ph type="title"/>
          </p:nvPr>
        </p:nvSpPr>
        <p:spPr>
          <a:xfrm>
            <a:off x="3043403" y="2351828"/>
            <a:ext cx="6105194" cy="2031055"/>
          </a:xfrm>
        </p:spPr>
        <p:txBody>
          <a:bodyPr vert="horz" lIns="91440" tIns="45720" rIns="91440" bIns="45720" rtlCol="0" anchor="b">
            <a:normAutofit fontScale="90000"/>
          </a:bodyPr>
          <a:lstStyle/>
          <a:p>
            <a:pPr algn="ctr"/>
            <a:br>
              <a:rPr lang="en-US" sz="2400" dirty="0">
                <a:solidFill>
                  <a:srgbClr val="FFFFFF"/>
                </a:solidFill>
              </a:rPr>
            </a:br>
            <a:r>
              <a:rPr lang="en-US" sz="3600" dirty="0">
                <a:solidFill>
                  <a:srgbClr val="FFFFFF"/>
                </a:solidFill>
              </a:rPr>
              <a:t>Conclusion</a:t>
            </a:r>
            <a:br>
              <a:rPr lang="en-US" sz="2400" dirty="0">
                <a:solidFill>
                  <a:srgbClr val="FFFFFF"/>
                </a:solidFill>
              </a:rPr>
            </a:br>
            <a:br>
              <a:rPr lang="en-US" sz="2400" dirty="0">
                <a:solidFill>
                  <a:srgbClr val="FFFFFF"/>
                </a:solidFill>
              </a:rPr>
            </a:br>
            <a:r>
              <a:rPr lang="en-US" sz="2400" dirty="0">
                <a:solidFill>
                  <a:srgbClr val="FFFFFF"/>
                </a:solidFill>
              </a:rPr>
              <a:t>Choose </a:t>
            </a:r>
            <a:r>
              <a:rPr lang="en-US" sz="2400" kern="1200" dirty="0">
                <a:solidFill>
                  <a:srgbClr val="FFFFFF"/>
                </a:solidFill>
                <a:latin typeface="+mj-lt"/>
                <a:ea typeface="+mj-ea"/>
                <a:cs typeface="+mj-cs"/>
              </a:rPr>
              <a:t>the right neighborhood where convenience store were not among venues close to each other.</a:t>
            </a:r>
            <a:br>
              <a:rPr lang="en-US" sz="2400" kern="1200" dirty="0">
                <a:solidFill>
                  <a:srgbClr val="FFFFFF"/>
                </a:solidFill>
                <a:latin typeface="+mj-lt"/>
                <a:ea typeface="+mj-ea"/>
                <a:cs typeface="+mj-cs"/>
              </a:rPr>
            </a:br>
            <a:endParaRPr lang="en-US" sz="24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D6E9DDCD-1DD2-8547-A44C-A0D5CCA69C35}"/>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A7CD31F4-64FA-4BA0-9498-67783267A8C8}" type="slidenum">
              <a:rPr lang="en-US" sz="1000">
                <a:solidFill>
                  <a:srgbClr val="898989"/>
                </a:solidFill>
              </a:rPr>
              <a:pPr>
                <a:spcAft>
                  <a:spcPts val="600"/>
                </a:spcAft>
              </a:pPr>
              <a:t>9</a:t>
            </a:fld>
            <a:endParaRPr lang="en-US" sz="1000">
              <a:solidFill>
                <a:srgbClr val="898989"/>
              </a:solidFill>
            </a:endParaRPr>
          </a:p>
        </p:txBody>
      </p:sp>
    </p:spTree>
    <p:extLst>
      <p:ext uri="{BB962C8B-B14F-4D97-AF65-F5344CB8AC3E}">
        <p14:creationId xmlns:p14="http://schemas.microsoft.com/office/powerpoint/2010/main" val="3753871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226</Words>
  <Application>Microsoft Macintosh PowerPoint</Application>
  <PresentationFormat>Widescreen</PresentationFormat>
  <Paragraphs>32</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Helvetica Neue Medium</vt:lpstr>
      <vt:lpstr>Office Theme</vt:lpstr>
      <vt:lpstr>The Battle of the Neighborhoods</vt:lpstr>
      <vt:lpstr>A safe and secure location for opening a Convenience Store in Vancouver, Canada</vt:lpstr>
      <vt:lpstr>The data we need</vt:lpstr>
      <vt:lpstr>Exploratory data analyzes</vt:lpstr>
      <vt:lpstr>PowerPoint Presentation</vt:lpstr>
      <vt:lpstr>Use Folium to plot Vancouver City's West Side Borough and its Neighborhoods</vt:lpstr>
      <vt:lpstr>5 most common venues across neighborhoods</vt:lpstr>
      <vt:lpstr>Modelling</vt:lpstr>
      <vt:lpstr> Conclusion  Choose the right neighborhood where convenience store were not among venues close to each other.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dc:title>
  <dc:creator>颜小山 Kyon</dc:creator>
  <cp:lastModifiedBy>颜小山 Kyon</cp:lastModifiedBy>
  <cp:revision>1</cp:revision>
  <dcterms:created xsi:type="dcterms:W3CDTF">2020-08-20T05:05:20Z</dcterms:created>
  <dcterms:modified xsi:type="dcterms:W3CDTF">2020-08-20T05:07:40Z</dcterms:modified>
</cp:coreProperties>
</file>